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
      <p:font typeface="Nuni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regular.fntdata"/><Relationship Id="rId25" Type="http://schemas.openxmlformats.org/officeDocument/2006/relationships/font" Target="fonts/Roboto-boldItalic.fntdata"/><Relationship Id="rId28" Type="http://schemas.openxmlformats.org/officeDocument/2006/relationships/font" Target="fonts/Nunito-italic.fntdata"/><Relationship Id="rId27" Type="http://schemas.openxmlformats.org/officeDocument/2006/relationships/font" Target="fonts/Nuni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2.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c89eed3dfa_0_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c89eed3dfa_0_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c89eed3dfa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c89eed3dfa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c89eed3dfa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c89eed3dfa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c89eed3dfa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c89eed3dfa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c89eed3dfa_0_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c89eed3dfa_0_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c89eed3dfa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c89eed3dfa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c89eed3dfa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c89eed3dfa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c89eed3dfa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c89eed3dfa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c89eed3dfa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c89eed3dfa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c89eed3dfa_0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c89eed3dfa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c89eed3dfa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c89eed3dfa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c89eed3dfa_0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c89eed3dfa_0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c89eed3dfa_0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c89eed3dfa_0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c89eed3dfa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c89eed3dfa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c89eed3dfa_0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c89eed3dfa_0_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000">
                <a:solidFill>
                  <a:srgbClr val="0D0D0D"/>
                </a:solidFill>
                <a:highlight>
                  <a:srgbClr val="FFFFFF"/>
                </a:highlight>
                <a:latin typeface="Roboto"/>
                <a:ea typeface="Roboto"/>
                <a:cs typeface="Roboto"/>
                <a:sym typeface="Roboto"/>
              </a:rPr>
              <a:t>Project Name: </a:t>
            </a:r>
            <a:endParaRPr sz="4600"/>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fontScale="70000" lnSpcReduction="20000"/>
          </a:bodyPr>
          <a:lstStyle/>
          <a:p>
            <a:pPr indent="0" lvl="0" marL="0" rtl="0" algn="ctr">
              <a:spcBef>
                <a:spcPts val="0"/>
              </a:spcBef>
              <a:spcAft>
                <a:spcPts val="0"/>
              </a:spcAft>
              <a:buNone/>
            </a:pPr>
            <a:r>
              <a:rPr lang="en" sz="2170">
                <a:solidFill>
                  <a:srgbClr val="0D0D0D"/>
                </a:solidFill>
                <a:highlight>
                  <a:srgbClr val="FFFFFF"/>
                </a:highlight>
                <a:latin typeface="Roboto"/>
                <a:ea typeface="Roboto"/>
                <a:cs typeface="Roboto"/>
                <a:sym typeface="Roboto"/>
              </a:rPr>
              <a:t>Resume Parser for Extracting Contact Information</a:t>
            </a:r>
            <a:endParaRPr sz="4770">
              <a:latin typeface="Nunito"/>
              <a:ea typeface="Nunito"/>
              <a:cs typeface="Nunito"/>
              <a:sym typeface="Nunito"/>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Cont…</a:t>
            </a:r>
            <a:endParaRPr/>
          </a:p>
        </p:txBody>
      </p:sp>
      <p:sp>
        <p:nvSpPr>
          <p:cNvPr id="183" name="Google Shape;183;p22"/>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228600" lvl="0" marL="457200" rtl="0" algn="l">
              <a:spcBef>
                <a:spcPts val="1500"/>
              </a:spcBef>
              <a:spcAft>
                <a:spcPts val="0"/>
              </a:spcAft>
              <a:buClr>
                <a:srgbClr val="0D0D0D"/>
              </a:buClr>
              <a:buSzPts val="1200"/>
              <a:buFont typeface="Roboto"/>
              <a:buNone/>
            </a:pPr>
            <a:r>
              <a:rPr lang="en" sz="1500">
                <a:solidFill>
                  <a:srgbClr val="0D0D0D"/>
                </a:solidFill>
                <a:highlight>
                  <a:srgbClr val="FFFFFF"/>
                </a:highlight>
                <a:latin typeface="Roboto"/>
                <a:ea typeface="Roboto"/>
                <a:cs typeface="Roboto"/>
                <a:sym typeface="Roboto"/>
              </a:rPr>
              <a:t>Displaying Results: The extracted text and contact information (phone numbers and email addresses) are displayed using Streamlit's UI components such as </a:t>
            </a:r>
            <a:r>
              <a:rPr lang="en" sz="1350">
                <a:solidFill>
                  <a:srgbClr val="0D0D0D"/>
                </a:solidFill>
                <a:highlight>
                  <a:srgbClr val="FFFFFF"/>
                </a:highlight>
                <a:latin typeface="Courier New"/>
                <a:ea typeface="Courier New"/>
                <a:cs typeface="Courier New"/>
                <a:sym typeface="Courier New"/>
              </a:rPr>
              <a:t>st.text</a:t>
            </a:r>
            <a:r>
              <a:rPr lang="en" sz="1500">
                <a:solidFill>
                  <a:srgbClr val="0D0D0D"/>
                </a:solidFill>
                <a:highlight>
                  <a:srgbClr val="FFFFFF"/>
                </a:highlight>
                <a:latin typeface="Roboto"/>
                <a:ea typeface="Roboto"/>
                <a:cs typeface="Roboto"/>
                <a:sym typeface="Roboto"/>
              </a:rPr>
              <a:t> and </a:t>
            </a:r>
            <a:r>
              <a:rPr lang="en" sz="1350">
                <a:solidFill>
                  <a:srgbClr val="0D0D0D"/>
                </a:solidFill>
                <a:highlight>
                  <a:srgbClr val="FFFFFF"/>
                </a:highlight>
                <a:latin typeface="Courier New"/>
                <a:ea typeface="Courier New"/>
                <a:cs typeface="Courier New"/>
                <a:sym typeface="Courier New"/>
              </a:rPr>
              <a:t>st.write</a:t>
            </a:r>
            <a:r>
              <a:rPr lang="en" sz="1500">
                <a:solidFill>
                  <a:srgbClr val="0D0D0D"/>
                </a:solidFill>
                <a:highlight>
                  <a:srgbClr val="FFFFFF"/>
                </a:highlight>
                <a:latin typeface="Roboto"/>
                <a:ea typeface="Roboto"/>
                <a:cs typeface="Roboto"/>
                <a:sym typeface="Roboto"/>
              </a:rPr>
              <a:t>.</a:t>
            </a:r>
            <a:endParaRPr sz="1500">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ts val="1200"/>
              <a:buFont typeface="Roboto"/>
              <a:buNone/>
            </a:pPr>
            <a:r>
              <a:rPr lang="en" sz="1500">
                <a:solidFill>
                  <a:srgbClr val="0D0D0D"/>
                </a:solidFill>
                <a:highlight>
                  <a:srgbClr val="FFFFFF"/>
                </a:highlight>
                <a:latin typeface="Roboto"/>
                <a:ea typeface="Roboto"/>
                <a:cs typeface="Roboto"/>
                <a:sym typeface="Roboto"/>
              </a:rPr>
              <a:t>Execution: Finally, the </a:t>
            </a:r>
            <a:r>
              <a:rPr lang="en" sz="1350">
                <a:solidFill>
                  <a:srgbClr val="0D0D0D"/>
                </a:solidFill>
                <a:highlight>
                  <a:srgbClr val="FFFFFF"/>
                </a:highlight>
                <a:latin typeface="Courier New"/>
                <a:ea typeface="Courier New"/>
                <a:cs typeface="Courier New"/>
                <a:sym typeface="Courier New"/>
              </a:rPr>
              <a:t>main</a:t>
            </a:r>
            <a:r>
              <a:rPr lang="en" sz="1500">
                <a:solidFill>
                  <a:srgbClr val="0D0D0D"/>
                </a:solidFill>
                <a:highlight>
                  <a:srgbClr val="FFFFFF"/>
                </a:highlight>
                <a:latin typeface="Roboto"/>
                <a:ea typeface="Roboto"/>
                <a:cs typeface="Roboto"/>
                <a:sym typeface="Roboto"/>
              </a:rPr>
              <a:t> function is called when the script is run, and the Streamlit application is launched.</a:t>
            </a:r>
            <a:endParaRPr sz="1500">
              <a:solidFill>
                <a:srgbClr val="0D0D0D"/>
              </a:solidFill>
              <a:highlight>
                <a:srgbClr val="FFFFFF"/>
              </a:highlight>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Resume ATS(code explanation)</a:t>
            </a:r>
            <a:endParaRPr/>
          </a:p>
        </p:txBody>
      </p:sp>
      <p:sp>
        <p:nvSpPr>
          <p:cNvPr id="189" name="Google Shape;189;p23"/>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228600" lvl="0" marL="457200" rtl="0" algn="l">
              <a:spcBef>
                <a:spcPts val="1500"/>
              </a:spcBef>
              <a:spcAft>
                <a:spcPts val="0"/>
              </a:spcAft>
              <a:buClr>
                <a:srgbClr val="0D0D0D"/>
              </a:buClr>
              <a:buSzPts val="1200"/>
              <a:buFont typeface="Roboto"/>
              <a:buNone/>
            </a:pPr>
            <a:r>
              <a:rPr lang="en" sz="1500">
                <a:solidFill>
                  <a:srgbClr val="0D0D0D"/>
                </a:solidFill>
                <a:highlight>
                  <a:srgbClr val="FFFFFF"/>
                </a:highlight>
                <a:latin typeface="Roboto"/>
                <a:ea typeface="Roboto"/>
                <a:cs typeface="Roboto"/>
                <a:sym typeface="Roboto"/>
              </a:rPr>
              <a:t>Importing Libraries: The code starts by importing necessary libraries including </a:t>
            </a:r>
            <a:r>
              <a:rPr lang="en" sz="1350">
                <a:solidFill>
                  <a:srgbClr val="0D0D0D"/>
                </a:solidFill>
                <a:highlight>
                  <a:srgbClr val="FFFFFF"/>
                </a:highlight>
                <a:latin typeface="Courier New"/>
                <a:ea typeface="Courier New"/>
                <a:cs typeface="Courier New"/>
                <a:sym typeface="Courier New"/>
              </a:rPr>
              <a:t>load_dotenv</a:t>
            </a:r>
            <a:r>
              <a:rPr lang="en" sz="1500">
                <a:solidFill>
                  <a:srgbClr val="0D0D0D"/>
                </a:solidFill>
                <a:highlight>
                  <a:srgbClr val="FFFFFF"/>
                </a:highlight>
                <a:latin typeface="Roboto"/>
                <a:ea typeface="Roboto"/>
                <a:cs typeface="Roboto"/>
                <a:sym typeface="Roboto"/>
              </a:rPr>
              <a:t>, </a:t>
            </a:r>
            <a:r>
              <a:rPr lang="en" sz="1350">
                <a:solidFill>
                  <a:srgbClr val="0D0D0D"/>
                </a:solidFill>
                <a:highlight>
                  <a:srgbClr val="FFFFFF"/>
                </a:highlight>
                <a:latin typeface="Courier New"/>
                <a:ea typeface="Courier New"/>
                <a:cs typeface="Courier New"/>
                <a:sym typeface="Courier New"/>
              </a:rPr>
              <a:t>base64</a:t>
            </a:r>
            <a:r>
              <a:rPr lang="en" sz="1500">
                <a:solidFill>
                  <a:srgbClr val="0D0D0D"/>
                </a:solidFill>
                <a:highlight>
                  <a:srgbClr val="FFFFFF"/>
                </a:highlight>
                <a:latin typeface="Roboto"/>
                <a:ea typeface="Roboto"/>
                <a:cs typeface="Roboto"/>
                <a:sym typeface="Roboto"/>
              </a:rPr>
              <a:t>, </a:t>
            </a:r>
            <a:r>
              <a:rPr lang="en" sz="1350">
                <a:solidFill>
                  <a:srgbClr val="0D0D0D"/>
                </a:solidFill>
                <a:highlight>
                  <a:srgbClr val="FFFFFF"/>
                </a:highlight>
                <a:latin typeface="Courier New"/>
                <a:ea typeface="Courier New"/>
                <a:cs typeface="Courier New"/>
                <a:sym typeface="Courier New"/>
              </a:rPr>
              <a:t>streamlit</a:t>
            </a:r>
            <a:r>
              <a:rPr lang="en" sz="1500">
                <a:solidFill>
                  <a:srgbClr val="0D0D0D"/>
                </a:solidFill>
                <a:highlight>
                  <a:srgbClr val="FFFFFF"/>
                </a:highlight>
                <a:latin typeface="Roboto"/>
                <a:ea typeface="Roboto"/>
                <a:cs typeface="Roboto"/>
                <a:sym typeface="Roboto"/>
              </a:rPr>
              <a:t>, </a:t>
            </a:r>
            <a:r>
              <a:rPr lang="en" sz="1350">
                <a:solidFill>
                  <a:srgbClr val="0D0D0D"/>
                </a:solidFill>
                <a:highlight>
                  <a:srgbClr val="FFFFFF"/>
                </a:highlight>
                <a:latin typeface="Courier New"/>
                <a:ea typeface="Courier New"/>
                <a:cs typeface="Courier New"/>
                <a:sym typeface="Courier New"/>
              </a:rPr>
              <a:t>os</a:t>
            </a:r>
            <a:r>
              <a:rPr lang="en" sz="1500">
                <a:solidFill>
                  <a:srgbClr val="0D0D0D"/>
                </a:solidFill>
                <a:highlight>
                  <a:srgbClr val="FFFFFF"/>
                </a:highlight>
                <a:latin typeface="Roboto"/>
                <a:ea typeface="Roboto"/>
                <a:cs typeface="Roboto"/>
                <a:sym typeface="Roboto"/>
              </a:rPr>
              <a:t>, </a:t>
            </a:r>
            <a:r>
              <a:rPr lang="en" sz="1350">
                <a:solidFill>
                  <a:srgbClr val="0D0D0D"/>
                </a:solidFill>
                <a:highlight>
                  <a:srgbClr val="FFFFFF"/>
                </a:highlight>
                <a:latin typeface="Courier New"/>
                <a:ea typeface="Courier New"/>
                <a:cs typeface="Courier New"/>
                <a:sym typeface="Courier New"/>
              </a:rPr>
              <a:t>io</a:t>
            </a:r>
            <a:r>
              <a:rPr lang="en" sz="1500">
                <a:solidFill>
                  <a:srgbClr val="0D0D0D"/>
                </a:solidFill>
                <a:highlight>
                  <a:srgbClr val="FFFFFF"/>
                </a:highlight>
                <a:latin typeface="Roboto"/>
                <a:ea typeface="Roboto"/>
                <a:cs typeface="Roboto"/>
                <a:sym typeface="Roboto"/>
              </a:rPr>
              <a:t>, </a:t>
            </a:r>
            <a:r>
              <a:rPr lang="en" sz="1350">
                <a:solidFill>
                  <a:srgbClr val="0D0D0D"/>
                </a:solidFill>
                <a:highlight>
                  <a:srgbClr val="FFFFFF"/>
                </a:highlight>
                <a:latin typeface="Courier New"/>
                <a:ea typeface="Courier New"/>
                <a:cs typeface="Courier New"/>
                <a:sym typeface="Courier New"/>
              </a:rPr>
              <a:t>Image</a:t>
            </a:r>
            <a:r>
              <a:rPr lang="en" sz="1500">
                <a:solidFill>
                  <a:srgbClr val="0D0D0D"/>
                </a:solidFill>
                <a:highlight>
                  <a:srgbClr val="FFFFFF"/>
                </a:highlight>
                <a:latin typeface="Roboto"/>
                <a:ea typeface="Roboto"/>
                <a:cs typeface="Roboto"/>
                <a:sym typeface="Roboto"/>
              </a:rPr>
              <a:t> from PIL, </a:t>
            </a:r>
            <a:r>
              <a:rPr lang="en" sz="1350">
                <a:solidFill>
                  <a:srgbClr val="0D0D0D"/>
                </a:solidFill>
                <a:highlight>
                  <a:srgbClr val="FFFFFF"/>
                </a:highlight>
                <a:latin typeface="Courier New"/>
                <a:ea typeface="Courier New"/>
                <a:cs typeface="Courier New"/>
                <a:sym typeface="Courier New"/>
              </a:rPr>
              <a:t>pdf2image</a:t>
            </a:r>
            <a:r>
              <a:rPr lang="en" sz="1500">
                <a:solidFill>
                  <a:srgbClr val="0D0D0D"/>
                </a:solidFill>
                <a:highlight>
                  <a:srgbClr val="FFFFFF"/>
                </a:highlight>
                <a:latin typeface="Roboto"/>
                <a:ea typeface="Roboto"/>
                <a:cs typeface="Roboto"/>
                <a:sym typeface="Roboto"/>
              </a:rPr>
              <a:t>, and </a:t>
            </a:r>
            <a:r>
              <a:rPr lang="en" sz="1350">
                <a:solidFill>
                  <a:srgbClr val="0D0D0D"/>
                </a:solidFill>
                <a:highlight>
                  <a:srgbClr val="FFFFFF"/>
                </a:highlight>
                <a:latin typeface="Courier New"/>
                <a:ea typeface="Courier New"/>
                <a:cs typeface="Courier New"/>
                <a:sym typeface="Courier New"/>
              </a:rPr>
              <a:t>google.generativeai</a:t>
            </a:r>
            <a:r>
              <a:rPr lang="en" sz="1500">
                <a:solidFill>
                  <a:srgbClr val="0D0D0D"/>
                </a:solidFill>
                <a:highlight>
                  <a:srgbClr val="FFFFFF"/>
                </a:highlight>
                <a:latin typeface="Roboto"/>
                <a:ea typeface="Roboto"/>
                <a:cs typeface="Roboto"/>
                <a:sym typeface="Roboto"/>
              </a:rPr>
              <a:t>.</a:t>
            </a:r>
            <a:endParaRPr sz="1500">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ts val="1200"/>
              <a:buFont typeface="Roboto"/>
              <a:buNone/>
            </a:pPr>
            <a:r>
              <a:rPr lang="en" sz="1500">
                <a:solidFill>
                  <a:srgbClr val="0D0D0D"/>
                </a:solidFill>
                <a:highlight>
                  <a:srgbClr val="FFFFFF"/>
                </a:highlight>
                <a:latin typeface="Roboto"/>
                <a:ea typeface="Roboto"/>
                <a:cs typeface="Roboto"/>
                <a:sym typeface="Roboto"/>
              </a:rPr>
              <a:t>Loading Environment Variables: It loads environment variables using </a:t>
            </a:r>
            <a:r>
              <a:rPr lang="en" sz="1350">
                <a:solidFill>
                  <a:srgbClr val="0D0D0D"/>
                </a:solidFill>
                <a:highlight>
                  <a:srgbClr val="FFFFFF"/>
                </a:highlight>
                <a:latin typeface="Courier New"/>
                <a:ea typeface="Courier New"/>
                <a:cs typeface="Courier New"/>
                <a:sym typeface="Courier New"/>
              </a:rPr>
              <a:t>load_dotenv</a:t>
            </a:r>
            <a:r>
              <a:rPr lang="en" sz="1500">
                <a:solidFill>
                  <a:srgbClr val="0D0D0D"/>
                </a:solidFill>
                <a:highlight>
                  <a:srgbClr val="FFFFFF"/>
                </a:highlight>
                <a:latin typeface="Roboto"/>
                <a:ea typeface="Roboto"/>
                <a:cs typeface="Roboto"/>
                <a:sym typeface="Roboto"/>
              </a:rPr>
              <a:t>. This is typically used to load sensitive information like API keys.</a:t>
            </a:r>
            <a:endParaRPr sz="1500">
              <a:solidFill>
                <a:srgbClr val="0D0D0D"/>
              </a:solidFill>
              <a:highlight>
                <a:srgbClr val="FFFFFF"/>
              </a:highlight>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Cont..</a:t>
            </a:r>
            <a:endParaRPr/>
          </a:p>
        </p:txBody>
      </p:sp>
      <p:sp>
        <p:nvSpPr>
          <p:cNvPr id="195" name="Google Shape;195;p2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228600" lvl="0" marL="457200" rtl="0" algn="l">
              <a:spcBef>
                <a:spcPts val="1500"/>
              </a:spcBef>
              <a:spcAft>
                <a:spcPts val="0"/>
              </a:spcAft>
              <a:buClr>
                <a:srgbClr val="0D0D0D"/>
              </a:buClr>
              <a:buSzPts val="1500"/>
              <a:buFont typeface="Roboto"/>
              <a:buNone/>
            </a:pPr>
            <a:r>
              <a:rPr lang="en" sz="1500">
                <a:solidFill>
                  <a:srgbClr val="0D0D0D"/>
                </a:solidFill>
                <a:highlight>
                  <a:srgbClr val="FFFFFF"/>
                </a:highlight>
                <a:latin typeface="Roboto"/>
                <a:ea typeface="Roboto"/>
                <a:cs typeface="Roboto"/>
                <a:sym typeface="Roboto"/>
              </a:rPr>
              <a:t>Configuring Generative AI: The Generative AI API is configured with an API key obtained from Google's Generative AI project.</a:t>
            </a:r>
            <a:endParaRPr sz="1500">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ts val="1200"/>
              <a:buFont typeface="Roboto"/>
              <a:buNone/>
            </a:pPr>
            <a:r>
              <a:rPr lang="en" sz="1350">
                <a:solidFill>
                  <a:srgbClr val="0D0D0D"/>
                </a:solidFill>
                <a:highlight>
                  <a:srgbClr val="FFFFFF"/>
                </a:highlight>
                <a:latin typeface="Courier New"/>
                <a:ea typeface="Courier New"/>
                <a:cs typeface="Courier New"/>
                <a:sym typeface="Courier New"/>
              </a:rPr>
              <a:t>get_gemini_response</a:t>
            </a:r>
            <a:r>
              <a:rPr lang="en" sz="1500">
                <a:solidFill>
                  <a:srgbClr val="0D0D0D"/>
                </a:solidFill>
                <a:highlight>
                  <a:srgbClr val="FFFFFF"/>
                </a:highlight>
                <a:latin typeface="Roboto"/>
                <a:ea typeface="Roboto"/>
                <a:cs typeface="Roboto"/>
                <a:sym typeface="Roboto"/>
              </a:rPr>
              <a:t> Function: This function takes input parameters such as </a:t>
            </a:r>
            <a:r>
              <a:rPr lang="en" sz="1350">
                <a:solidFill>
                  <a:srgbClr val="0D0D0D"/>
                </a:solidFill>
                <a:highlight>
                  <a:srgbClr val="FFFFFF"/>
                </a:highlight>
                <a:latin typeface="Courier New"/>
                <a:ea typeface="Courier New"/>
                <a:cs typeface="Courier New"/>
                <a:sym typeface="Courier New"/>
              </a:rPr>
              <a:t>input</a:t>
            </a:r>
            <a:r>
              <a:rPr lang="en" sz="1500">
                <a:solidFill>
                  <a:srgbClr val="0D0D0D"/>
                </a:solidFill>
                <a:highlight>
                  <a:srgbClr val="FFFFFF"/>
                </a:highlight>
                <a:latin typeface="Roboto"/>
                <a:ea typeface="Roboto"/>
                <a:cs typeface="Roboto"/>
                <a:sym typeface="Roboto"/>
              </a:rPr>
              <a:t>, </a:t>
            </a:r>
            <a:r>
              <a:rPr lang="en" sz="1350">
                <a:solidFill>
                  <a:srgbClr val="0D0D0D"/>
                </a:solidFill>
                <a:highlight>
                  <a:srgbClr val="FFFFFF"/>
                </a:highlight>
                <a:latin typeface="Courier New"/>
                <a:ea typeface="Courier New"/>
                <a:cs typeface="Courier New"/>
                <a:sym typeface="Courier New"/>
              </a:rPr>
              <a:t>pdf_content</a:t>
            </a:r>
            <a:r>
              <a:rPr lang="en" sz="1500">
                <a:solidFill>
                  <a:srgbClr val="0D0D0D"/>
                </a:solidFill>
                <a:highlight>
                  <a:srgbClr val="FFFFFF"/>
                </a:highlight>
                <a:latin typeface="Roboto"/>
                <a:ea typeface="Roboto"/>
                <a:cs typeface="Roboto"/>
                <a:sym typeface="Roboto"/>
              </a:rPr>
              <a:t>, and </a:t>
            </a:r>
            <a:r>
              <a:rPr lang="en" sz="1350">
                <a:solidFill>
                  <a:srgbClr val="0D0D0D"/>
                </a:solidFill>
                <a:highlight>
                  <a:srgbClr val="FFFFFF"/>
                </a:highlight>
                <a:latin typeface="Courier New"/>
                <a:ea typeface="Courier New"/>
                <a:cs typeface="Courier New"/>
                <a:sym typeface="Courier New"/>
              </a:rPr>
              <a:t>prompt</a:t>
            </a:r>
            <a:r>
              <a:rPr lang="en" sz="1500">
                <a:solidFill>
                  <a:srgbClr val="0D0D0D"/>
                </a:solidFill>
                <a:highlight>
                  <a:srgbClr val="FFFFFF"/>
                </a:highlight>
                <a:latin typeface="Roboto"/>
                <a:ea typeface="Roboto"/>
                <a:cs typeface="Roboto"/>
                <a:sym typeface="Roboto"/>
              </a:rPr>
              <a:t>, and uses the Generative AI model named 'gemini-pro-vision' to generate content based on the provided input and prompt.</a:t>
            </a:r>
            <a:endParaRPr sz="1500">
              <a:solidFill>
                <a:srgbClr val="0D0D0D"/>
              </a:solidFill>
              <a:highlight>
                <a:srgbClr val="FFFFFF"/>
              </a:highlight>
              <a:latin typeface="Roboto"/>
              <a:ea typeface="Roboto"/>
              <a:cs typeface="Roboto"/>
              <a:sym typeface="Roboto"/>
            </a:endParaRPr>
          </a:p>
          <a:p>
            <a:pPr indent="0" lvl="0" marL="0" rtl="0" algn="l">
              <a:spcBef>
                <a:spcPts val="1500"/>
              </a:spcBef>
              <a:spcAft>
                <a:spcPts val="1200"/>
              </a:spcAft>
              <a:buNone/>
            </a:pPr>
            <a:r>
              <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Cont..</a:t>
            </a:r>
            <a:endParaRPr/>
          </a:p>
        </p:txBody>
      </p:sp>
      <p:sp>
        <p:nvSpPr>
          <p:cNvPr id="201" name="Google Shape;201;p2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228600" lvl="0" marL="457200" rtl="0" algn="l">
              <a:spcBef>
                <a:spcPts val="1500"/>
              </a:spcBef>
              <a:spcAft>
                <a:spcPts val="0"/>
              </a:spcAft>
              <a:buClr>
                <a:srgbClr val="0D0D0D"/>
              </a:buClr>
              <a:buSzPts val="1200"/>
              <a:buFont typeface="Roboto"/>
              <a:buNone/>
            </a:pPr>
            <a:r>
              <a:rPr lang="en" sz="1050">
                <a:solidFill>
                  <a:srgbClr val="0D0D0D"/>
                </a:solidFill>
                <a:highlight>
                  <a:srgbClr val="FFFFFF"/>
                </a:highlight>
                <a:latin typeface="Courier New"/>
                <a:ea typeface="Courier New"/>
                <a:cs typeface="Courier New"/>
                <a:sym typeface="Courier New"/>
              </a:rPr>
              <a:t>input_pdf_setup</a:t>
            </a:r>
            <a:r>
              <a:rPr lang="en" sz="1200">
                <a:solidFill>
                  <a:srgbClr val="0D0D0D"/>
                </a:solidFill>
                <a:highlight>
                  <a:srgbClr val="FFFFFF"/>
                </a:highlight>
                <a:latin typeface="Roboto"/>
                <a:ea typeface="Roboto"/>
                <a:cs typeface="Roboto"/>
                <a:sym typeface="Roboto"/>
              </a:rPr>
              <a:t> Function: This function is used to set up the input PDF file. It converts the PDF to images using </a:t>
            </a:r>
            <a:r>
              <a:rPr lang="en" sz="1050">
                <a:solidFill>
                  <a:srgbClr val="0D0D0D"/>
                </a:solidFill>
                <a:highlight>
                  <a:srgbClr val="FFFFFF"/>
                </a:highlight>
                <a:latin typeface="Courier New"/>
                <a:ea typeface="Courier New"/>
                <a:cs typeface="Courier New"/>
                <a:sym typeface="Courier New"/>
              </a:rPr>
              <a:t>pdf2image</a:t>
            </a:r>
            <a:r>
              <a:rPr lang="en" sz="1200">
                <a:solidFill>
                  <a:srgbClr val="0D0D0D"/>
                </a:solidFill>
                <a:highlight>
                  <a:srgbClr val="FFFFFF"/>
                </a:highlight>
                <a:latin typeface="Roboto"/>
                <a:ea typeface="Roboto"/>
                <a:cs typeface="Roboto"/>
                <a:sym typeface="Roboto"/>
              </a:rPr>
              <a:t> library, then encodes the first page of the PDF as a JPEG image in base64 format. This encoded image data is returned as a part of the PDF content.</a:t>
            </a:r>
            <a:endParaRPr sz="1200">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Streamlit App Setup: The Streamlit app is configured with the page title set to "ATS Resume Expert" and a header "ATS Tracking System".</a:t>
            </a:r>
            <a:endParaRPr sz="1200">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Input Fields: Streamlit provides text area for entering job description (</a:t>
            </a:r>
            <a:r>
              <a:rPr lang="en" sz="1050">
                <a:solidFill>
                  <a:srgbClr val="0D0D0D"/>
                </a:solidFill>
                <a:highlight>
                  <a:srgbClr val="FFFFFF"/>
                </a:highlight>
                <a:latin typeface="Courier New"/>
                <a:ea typeface="Courier New"/>
                <a:cs typeface="Courier New"/>
                <a:sym typeface="Courier New"/>
              </a:rPr>
              <a:t>input_text</a:t>
            </a:r>
            <a:r>
              <a:rPr lang="en" sz="1200">
                <a:solidFill>
                  <a:srgbClr val="0D0D0D"/>
                </a:solidFill>
                <a:highlight>
                  <a:srgbClr val="FFFFFF"/>
                </a:highlight>
                <a:latin typeface="Roboto"/>
                <a:ea typeface="Roboto"/>
                <a:cs typeface="Roboto"/>
                <a:sym typeface="Roboto"/>
              </a:rPr>
              <a:t>) and file uploader for uploading resumes in PDF format (</a:t>
            </a:r>
            <a:r>
              <a:rPr lang="en" sz="1050">
                <a:solidFill>
                  <a:srgbClr val="0D0D0D"/>
                </a:solidFill>
                <a:highlight>
                  <a:srgbClr val="FFFFFF"/>
                </a:highlight>
                <a:latin typeface="Courier New"/>
                <a:ea typeface="Courier New"/>
                <a:cs typeface="Courier New"/>
                <a:sym typeface="Courier New"/>
              </a:rPr>
              <a:t>uploaded_file</a:t>
            </a:r>
            <a:r>
              <a:rPr lang="en" sz="1200">
                <a:solidFill>
                  <a:srgbClr val="0D0D0D"/>
                </a:solidFill>
                <a:highlight>
                  <a:srgbClr val="FFFFFF"/>
                </a:highlight>
                <a:latin typeface="Roboto"/>
                <a:ea typeface="Roboto"/>
                <a:cs typeface="Roboto"/>
                <a:sym typeface="Roboto"/>
              </a:rPr>
              <a:t>).</a:t>
            </a:r>
            <a:endParaRPr sz="1200">
              <a:solidFill>
                <a:srgbClr val="0D0D0D"/>
              </a:solidFill>
              <a:highlight>
                <a:srgbClr val="FFFFFF"/>
              </a:highlight>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Cont..</a:t>
            </a:r>
            <a:endParaRPr/>
          </a:p>
        </p:txBody>
      </p:sp>
      <p:sp>
        <p:nvSpPr>
          <p:cNvPr id="207" name="Google Shape;207;p2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228600" lvl="0" marL="457200" rtl="0" algn="l">
              <a:spcBef>
                <a:spcPts val="150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Button for Analysis: A button labeled "Percentage match" (</a:t>
            </a:r>
            <a:r>
              <a:rPr lang="en" sz="1050">
                <a:solidFill>
                  <a:srgbClr val="0D0D0D"/>
                </a:solidFill>
                <a:highlight>
                  <a:srgbClr val="FFFFFF"/>
                </a:highlight>
                <a:latin typeface="Courier New"/>
                <a:ea typeface="Courier New"/>
                <a:cs typeface="Courier New"/>
                <a:sym typeface="Courier New"/>
              </a:rPr>
              <a:t>submit3</a:t>
            </a:r>
            <a:r>
              <a:rPr lang="en" sz="1200">
                <a:solidFill>
                  <a:srgbClr val="0D0D0D"/>
                </a:solidFill>
                <a:highlight>
                  <a:srgbClr val="FFFFFF"/>
                </a:highlight>
                <a:latin typeface="Roboto"/>
                <a:ea typeface="Roboto"/>
                <a:cs typeface="Roboto"/>
                <a:sym typeface="Roboto"/>
              </a:rPr>
              <a:t>) is provided for triggering the analysis of the uploaded resume against the provided job description.</a:t>
            </a:r>
            <a:endParaRPr sz="1200">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Prompts: Two prompts (</a:t>
            </a:r>
            <a:r>
              <a:rPr lang="en" sz="1050">
                <a:solidFill>
                  <a:srgbClr val="0D0D0D"/>
                </a:solidFill>
                <a:highlight>
                  <a:srgbClr val="FFFFFF"/>
                </a:highlight>
                <a:latin typeface="Courier New"/>
                <a:ea typeface="Courier New"/>
                <a:cs typeface="Courier New"/>
                <a:sym typeface="Courier New"/>
              </a:rPr>
              <a:t>input_prompt1</a:t>
            </a:r>
            <a:r>
              <a:rPr lang="en" sz="1200">
                <a:solidFill>
                  <a:srgbClr val="0D0D0D"/>
                </a:solidFill>
                <a:highlight>
                  <a:srgbClr val="FFFFFF"/>
                </a:highlight>
                <a:latin typeface="Roboto"/>
                <a:ea typeface="Roboto"/>
                <a:cs typeface="Roboto"/>
                <a:sym typeface="Roboto"/>
              </a:rPr>
              <a:t> and </a:t>
            </a:r>
            <a:r>
              <a:rPr lang="en" sz="1050">
                <a:solidFill>
                  <a:srgbClr val="0D0D0D"/>
                </a:solidFill>
                <a:highlight>
                  <a:srgbClr val="FFFFFF"/>
                </a:highlight>
                <a:latin typeface="Courier New"/>
                <a:ea typeface="Courier New"/>
                <a:cs typeface="Courier New"/>
                <a:sym typeface="Courier New"/>
              </a:rPr>
              <a:t>input_prompt3</a:t>
            </a:r>
            <a:r>
              <a:rPr lang="en" sz="1200">
                <a:solidFill>
                  <a:srgbClr val="0D0D0D"/>
                </a:solidFill>
                <a:highlight>
                  <a:srgbClr val="FFFFFF"/>
                </a:highlight>
                <a:latin typeface="Roboto"/>
                <a:ea typeface="Roboto"/>
                <a:cs typeface="Roboto"/>
                <a:sym typeface="Roboto"/>
              </a:rPr>
              <a:t>) are defined for providing context to the Generative AI model.</a:t>
            </a:r>
            <a:endParaRPr sz="1200">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Handling Button Click (submit3): When the "Percentage match" button is clicked, the code checks if a resume file is uploaded. If uploaded, it sets up the PDF content using the </a:t>
            </a:r>
            <a:r>
              <a:rPr lang="en" sz="1050">
                <a:solidFill>
                  <a:srgbClr val="0D0D0D"/>
                </a:solidFill>
                <a:highlight>
                  <a:srgbClr val="FFFFFF"/>
                </a:highlight>
                <a:latin typeface="Courier New"/>
                <a:ea typeface="Courier New"/>
                <a:cs typeface="Courier New"/>
                <a:sym typeface="Courier New"/>
              </a:rPr>
              <a:t>input_pdf_setup</a:t>
            </a:r>
            <a:r>
              <a:rPr lang="en" sz="1200">
                <a:solidFill>
                  <a:srgbClr val="0D0D0D"/>
                </a:solidFill>
                <a:highlight>
                  <a:srgbClr val="FFFFFF"/>
                </a:highlight>
                <a:latin typeface="Roboto"/>
                <a:ea typeface="Roboto"/>
                <a:cs typeface="Roboto"/>
                <a:sym typeface="Roboto"/>
              </a:rPr>
              <a:t> function, then calls the </a:t>
            </a:r>
            <a:r>
              <a:rPr lang="en" sz="1050">
                <a:solidFill>
                  <a:srgbClr val="0D0D0D"/>
                </a:solidFill>
                <a:highlight>
                  <a:srgbClr val="FFFFFF"/>
                </a:highlight>
                <a:latin typeface="Courier New"/>
                <a:ea typeface="Courier New"/>
                <a:cs typeface="Courier New"/>
                <a:sym typeface="Courier New"/>
              </a:rPr>
              <a:t>get_gemini_response</a:t>
            </a:r>
            <a:r>
              <a:rPr lang="en" sz="1200">
                <a:solidFill>
                  <a:srgbClr val="0D0D0D"/>
                </a:solidFill>
                <a:highlight>
                  <a:srgbClr val="FFFFFF"/>
                </a:highlight>
                <a:latin typeface="Roboto"/>
                <a:ea typeface="Roboto"/>
                <a:cs typeface="Roboto"/>
                <a:sym typeface="Roboto"/>
              </a:rPr>
              <a:t> function to get a response from the Generative AI model based on the provided input and prompt. The response is then displayed in the Streamlit app.</a:t>
            </a:r>
            <a:endParaRPr sz="1200">
              <a:solidFill>
                <a:srgbClr val="0D0D0D"/>
              </a:solidFill>
              <a:highlight>
                <a:srgbClr val="FFFFFF"/>
              </a:highlight>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to Run the code</a:t>
            </a:r>
            <a:endParaRPr/>
          </a:p>
        </p:txBody>
      </p:sp>
      <p:pic>
        <p:nvPicPr>
          <p:cNvPr id="213" name="Google Shape;213;p27"/>
          <p:cNvPicPr preferRelativeResize="0"/>
          <p:nvPr/>
        </p:nvPicPr>
        <p:blipFill>
          <a:blip r:embed="rId3">
            <a:alphaModFix/>
          </a:blip>
          <a:stretch>
            <a:fillRect/>
          </a:stretch>
        </p:blipFill>
        <p:spPr>
          <a:xfrm>
            <a:off x="948450" y="1595538"/>
            <a:ext cx="5715000" cy="3019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Output:</a:t>
            </a:r>
            <a:endParaRPr/>
          </a:p>
        </p:txBody>
      </p:sp>
      <p:pic>
        <p:nvPicPr>
          <p:cNvPr id="219" name="Google Shape;219;p28"/>
          <p:cNvPicPr preferRelativeResize="0"/>
          <p:nvPr/>
        </p:nvPicPr>
        <p:blipFill>
          <a:blip r:embed="rId3">
            <a:alphaModFix/>
          </a:blip>
          <a:stretch>
            <a:fillRect/>
          </a:stretch>
        </p:blipFill>
        <p:spPr>
          <a:xfrm>
            <a:off x="989500" y="1800188"/>
            <a:ext cx="5715000" cy="3019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135" name="Google Shape;135;p1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000">
                <a:solidFill>
                  <a:srgbClr val="0D0D0D"/>
                </a:solidFill>
                <a:highlight>
                  <a:srgbClr val="FFFFFF"/>
                </a:highlight>
                <a:latin typeface="Roboto"/>
                <a:ea typeface="Roboto"/>
                <a:cs typeface="Roboto"/>
                <a:sym typeface="Roboto"/>
              </a:rPr>
              <a:t>As part of our internship program, we are offering an opportunity to develop a resume parser capable of extracting key contact information from a collection of resumes in various formats.</a:t>
            </a:r>
            <a:endParaRPr sz="2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Objective</a:t>
            </a:r>
            <a:endParaRPr/>
          </a:p>
        </p:txBody>
      </p:sp>
      <p:sp>
        <p:nvSpPr>
          <p:cNvPr id="141" name="Google Shape;141;p1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800">
                <a:solidFill>
                  <a:srgbClr val="0D0D0D"/>
                </a:solidFill>
                <a:highlight>
                  <a:srgbClr val="FFFFFF"/>
                </a:highlight>
                <a:latin typeface="Roboto"/>
                <a:ea typeface="Roboto"/>
                <a:cs typeface="Roboto"/>
                <a:sym typeface="Roboto"/>
              </a:rPr>
              <a:t>The primary objective of this internship project is to design and implement a resume parser that can efficiently extract contact information like candidate names, phone numbers, and email addresses, from resumes in PDF, text, or Word format. The extracted data will be saved to a CSV file named 'Contact_information.csv', which will be helpful for easy access and analysis.</a:t>
            </a:r>
            <a:endParaRPr sz="1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Scope</a:t>
            </a:r>
            <a:endParaRPr/>
          </a:p>
        </p:txBody>
      </p:sp>
      <p:sp>
        <p:nvSpPr>
          <p:cNvPr id="147" name="Google Shape;147;p1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fontScale="77500" lnSpcReduction="20000"/>
          </a:bodyPr>
          <a:lstStyle/>
          <a:p>
            <a:pPr indent="-228600" lvl="0" marL="457200" rtl="0" algn="l">
              <a:spcBef>
                <a:spcPts val="1500"/>
              </a:spcBef>
              <a:spcAft>
                <a:spcPts val="0"/>
              </a:spcAft>
              <a:buClr>
                <a:srgbClr val="0D0D0D"/>
              </a:buClr>
              <a:buSzPct val="100000"/>
              <a:buFont typeface="Roboto"/>
              <a:buNone/>
            </a:pPr>
            <a:r>
              <a:rPr lang="en" sz="1425">
                <a:solidFill>
                  <a:srgbClr val="0D0D0D"/>
                </a:solidFill>
                <a:highlight>
                  <a:srgbClr val="FFFFFF"/>
                </a:highlight>
                <a:latin typeface="Roboto"/>
                <a:ea typeface="Roboto"/>
                <a:cs typeface="Roboto"/>
                <a:sym typeface="Roboto"/>
              </a:rPr>
              <a:t>Implementing regular expressions to identify and extract candidate names, phone numbers, and email addresses from resume documents.</a:t>
            </a:r>
            <a:endParaRPr sz="1425">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ct val="100000"/>
              <a:buFont typeface="Roboto"/>
              <a:buNone/>
            </a:pPr>
            <a:r>
              <a:rPr lang="en" sz="1425">
                <a:solidFill>
                  <a:srgbClr val="0D0D0D"/>
                </a:solidFill>
                <a:highlight>
                  <a:srgbClr val="FFFFFF"/>
                </a:highlight>
                <a:latin typeface="Roboto"/>
                <a:ea typeface="Roboto"/>
                <a:cs typeface="Roboto"/>
                <a:sym typeface="Roboto"/>
              </a:rPr>
              <a:t>Developing algorithms to extract text from PDF, text, and Word files, utilizing appropriate libraries and tools for document processing.</a:t>
            </a:r>
            <a:endParaRPr sz="1425">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ct val="100000"/>
              <a:buFont typeface="Roboto"/>
              <a:buNone/>
            </a:pPr>
            <a:r>
              <a:rPr lang="en" sz="1425">
                <a:solidFill>
                  <a:srgbClr val="0D0D0D"/>
                </a:solidFill>
                <a:highlight>
                  <a:srgbClr val="FFFFFF"/>
                </a:highlight>
                <a:latin typeface="Roboto"/>
                <a:ea typeface="Roboto"/>
                <a:cs typeface="Roboto"/>
                <a:sym typeface="Roboto"/>
              </a:rPr>
              <a:t>Designing a CSV file format with columns for 'Candidate Name', 'Phone Number', and 'Email Address' to store the extracted contact information.</a:t>
            </a:r>
            <a:endParaRPr sz="1425">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ct val="100000"/>
              <a:buFont typeface="Roboto"/>
              <a:buNone/>
            </a:pPr>
            <a:r>
              <a:rPr lang="en" sz="1425">
                <a:solidFill>
                  <a:srgbClr val="0D0D0D"/>
                </a:solidFill>
                <a:highlight>
                  <a:srgbClr val="FFFFFF"/>
                </a:highlight>
                <a:latin typeface="Roboto"/>
                <a:ea typeface="Roboto"/>
                <a:cs typeface="Roboto"/>
                <a:sym typeface="Roboto"/>
              </a:rPr>
              <a:t>Ensuring compatibility and robustness across different resume formats and handling any formatting inconsistencies or variations.</a:t>
            </a:r>
            <a:endParaRPr sz="1425">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ct val="100000"/>
              <a:buFont typeface="Roboto"/>
              <a:buNone/>
            </a:pPr>
            <a:r>
              <a:rPr lang="en" sz="1425">
                <a:solidFill>
                  <a:srgbClr val="0D0D0D"/>
                </a:solidFill>
                <a:highlight>
                  <a:srgbClr val="FFFFFF"/>
                </a:highlight>
                <a:latin typeface="Roboto"/>
                <a:ea typeface="Roboto"/>
                <a:cs typeface="Roboto"/>
                <a:sym typeface="Roboto"/>
              </a:rPr>
              <a:t>Providing error handling mechanisms to address parsing failures and ensure accurate extraction of contact information.</a:t>
            </a:r>
            <a:endParaRPr sz="1425">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ct val="100000"/>
              <a:buFont typeface="Roboto"/>
              <a:buNone/>
            </a:pPr>
            <a:r>
              <a:rPr lang="en" sz="1425">
                <a:solidFill>
                  <a:srgbClr val="0D0D0D"/>
                </a:solidFill>
                <a:highlight>
                  <a:srgbClr val="FFFFFF"/>
                </a:highlight>
                <a:latin typeface="Roboto"/>
                <a:ea typeface="Roboto"/>
                <a:cs typeface="Roboto"/>
                <a:sym typeface="Roboto"/>
              </a:rPr>
              <a:t>Testing the resume parser with a diverse set of sample resumes to validate accuracy and reliability.</a:t>
            </a:r>
            <a:endParaRPr sz="1425">
              <a:solidFill>
                <a:srgbClr val="0D0D0D"/>
              </a:solidFill>
              <a:highlight>
                <a:srgbClr val="FFFFFF"/>
              </a:highlight>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requirements</a:t>
            </a:r>
            <a:endParaRPr/>
          </a:p>
        </p:txBody>
      </p:sp>
      <p:sp>
        <p:nvSpPr>
          <p:cNvPr id="153" name="Google Shape;153;p1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fontScale="85000" lnSpcReduction="20000"/>
          </a:bodyPr>
          <a:lstStyle/>
          <a:p>
            <a:pPr indent="-293370" lvl="0" marL="457200" rtl="0" algn="l">
              <a:spcBef>
                <a:spcPts val="1500"/>
              </a:spcBef>
              <a:spcAft>
                <a:spcPts val="0"/>
              </a:spcAft>
              <a:buClr>
                <a:srgbClr val="0D0D0D"/>
              </a:buClr>
              <a:buSzPct val="100000"/>
              <a:buFont typeface="Roboto"/>
              <a:buChar char="●"/>
            </a:pPr>
            <a:r>
              <a:rPr lang="en" sz="1200">
                <a:solidFill>
                  <a:srgbClr val="0D0D0D"/>
                </a:solidFill>
                <a:highlight>
                  <a:srgbClr val="FFFFFF"/>
                </a:highlight>
                <a:latin typeface="Roboto"/>
                <a:ea typeface="Roboto"/>
                <a:cs typeface="Roboto"/>
                <a:sym typeface="Roboto"/>
              </a:rPr>
              <a:t>The resume parser should be capable of extracting candidate names, phone numbers, and email addresses from resumes in PDF, text, or Word format.</a:t>
            </a:r>
            <a:endParaRPr sz="1200">
              <a:solidFill>
                <a:srgbClr val="0D0D0D"/>
              </a:solidFill>
              <a:highlight>
                <a:srgbClr val="FFFFFF"/>
              </a:highlight>
              <a:latin typeface="Roboto"/>
              <a:ea typeface="Roboto"/>
              <a:cs typeface="Roboto"/>
              <a:sym typeface="Roboto"/>
            </a:endParaRPr>
          </a:p>
          <a:p>
            <a:pPr indent="-293370" lvl="0" marL="457200" rtl="0" algn="l">
              <a:spcBef>
                <a:spcPts val="0"/>
              </a:spcBef>
              <a:spcAft>
                <a:spcPts val="0"/>
              </a:spcAft>
              <a:buClr>
                <a:srgbClr val="0D0D0D"/>
              </a:buClr>
              <a:buSzPct val="100000"/>
              <a:buFont typeface="Roboto"/>
              <a:buChar char="●"/>
            </a:pPr>
            <a:r>
              <a:rPr lang="en" sz="1200">
                <a:solidFill>
                  <a:srgbClr val="0D0D0D"/>
                </a:solidFill>
                <a:highlight>
                  <a:srgbClr val="FFFFFF"/>
                </a:highlight>
                <a:latin typeface="Roboto"/>
                <a:ea typeface="Roboto"/>
                <a:cs typeface="Roboto"/>
                <a:sym typeface="Roboto"/>
              </a:rPr>
              <a:t>Regular expressions should be utilized to accurately identify and extract contact information from the resume documents.</a:t>
            </a:r>
            <a:endParaRPr sz="1200">
              <a:solidFill>
                <a:srgbClr val="0D0D0D"/>
              </a:solidFill>
              <a:highlight>
                <a:srgbClr val="FFFFFF"/>
              </a:highlight>
              <a:latin typeface="Roboto"/>
              <a:ea typeface="Roboto"/>
              <a:cs typeface="Roboto"/>
              <a:sym typeface="Roboto"/>
            </a:endParaRPr>
          </a:p>
          <a:p>
            <a:pPr indent="-293370" lvl="0" marL="457200" rtl="0" algn="l">
              <a:spcBef>
                <a:spcPts val="0"/>
              </a:spcBef>
              <a:spcAft>
                <a:spcPts val="0"/>
              </a:spcAft>
              <a:buClr>
                <a:srgbClr val="0D0D0D"/>
              </a:buClr>
              <a:buSzPct val="100000"/>
              <a:buFont typeface="Roboto"/>
              <a:buChar char="●"/>
            </a:pPr>
            <a:r>
              <a:rPr lang="en" sz="1200">
                <a:solidFill>
                  <a:srgbClr val="0D0D0D"/>
                </a:solidFill>
                <a:highlight>
                  <a:srgbClr val="FFFFFF"/>
                </a:highlight>
                <a:latin typeface="Roboto"/>
                <a:ea typeface="Roboto"/>
                <a:cs typeface="Roboto"/>
                <a:sym typeface="Roboto"/>
              </a:rPr>
              <a:t>Text extraction algorithms should be implemented to process PDF, text, and Word files and extract the content for parsing.</a:t>
            </a:r>
            <a:endParaRPr sz="1200">
              <a:solidFill>
                <a:srgbClr val="0D0D0D"/>
              </a:solidFill>
              <a:highlight>
                <a:srgbClr val="FFFFFF"/>
              </a:highlight>
              <a:latin typeface="Roboto"/>
              <a:ea typeface="Roboto"/>
              <a:cs typeface="Roboto"/>
              <a:sym typeface="Roboto"/>
            </a:endParaRPr>
          </a:p>
          <a:p>
            <a:pPr indent="-293370" lvl="0" marL="457200" rtl="0" algn="l">
              <a:spcBef>
                <a:spcPts val="0"/>
              </a:spcBef>
              <a:spcAft>
                <a:spcPts val="0"/>
              </a:spcAft>
              <a:buClr>
                <a:srgbClr val="0D0D0D"/>
              </a:buClr>
              <a:buSzPct val="100000"/>
              <a:buFont typeface="Roboto"/>
              <a:buChar char="●"/>
            </a:pPr>
            <a:r>
              <a:rPr lang="en" sz="1200">
                <a:solidFill>
                  <a:srgbClr val="0D0D0D"/>
                </a:solidFill>
                <a:highlight>
                  <a:srgbClr val="FFFFFF"/>
                </a:highlight>
                <a:latin typeface="Roboto"/>
                <a:ea typeface="Roboto"/>
                <a:cs typeface="Roboto"/>
                <a:sym typeface="Roboto"/>
              </a:rPr>
              <a:t>The CSV file 'Contact_information.csv' should include columns for 'Candidate Name', 'Phone Number', and 'Email Address'.</a:t>
            </a:r>
            <a:endParaRPr sz="1200">
              <a:solidFill>
                <a:srgbClr val="0D0D0D"/>
              </a:solidFill>
              <a:highlight>
                <a:srgbClr val="FFFFFF"/>
              </a:highlight>
              <a:latin typeface="Roboto"/>
              <a:ea typeface="Roboto"/>
              <a:cs typeface="Roboto"/>
              <a:sym typeface="Roboto"/>
            </a:endParaRPr>
          </a:p>
          <a:p>
            <a:pPr indent="-293370" lvl="0" marL="457200" rtl="0" algn="l">
              <a:spcBef>
                <a:spcPts val="0"/>
              </a:spcBef>
              <a:spcAft>
                <a:spcPts val="0"/>
              </a:spcAft>
              <a:buClr>
                <a:srgbClr val="0D0D0D"/>
              </a:buClr>
              <a:buSzPct val="100000"/>
              <a:buFont typeface="Roboto"/>
              <a:buChar char="●"/>
            </a:pPr>
            <a:r>
              <a:rPr lang="en" sz="1200">
                <a:solidFill>
                  <a:srgbClr val="0D0D0D"/>
                </a:solidFill>
                <a:highlight>
                  <a:srgbClr val="FFFFFF"/>
                </a:highlight>
                <a:latin typeface="Roboto"/>
                <a:ea typeface="Roboto"/>
                <a:cs typeface="Roboto"/>
                <a:sym typeface="Roboto"/>
              </a:rPr>
              <a:t>The parser should handle variations in resume formatting and layout to ensure reliable performance across different documents.</a:t>
            </a:r>
            <a:endParaRPr sz="1200">
              <a:solidFill>
                <a:srgbClr val="0D0D0D"/>
              </a:solidFill>
              <a:highlight>
                <a:srgbClr val="FFFFFF"/>
              </a:highlight>
              <a:latin typeface="Roboto"/>
              <a:ea typeface="Roboto"/>
              <a:cs typeface="Roboto"/>
              <a:sym typeface="Roboto"/>
            </a:endParaRPr>
          </a:p>
          <a:p>
            <a:pPr indent="-293370" lvl="0" marL="457200" rtl="0" algn="l">
              <a:spcBef>
                <a:spcPts val="0"/>
              </a:spcBef>
              <a:spcAft>
                <a:spcPts val="0"/>
              </a:spcAft>
              <a:buClr>
                <a:srgbClr val="0D0D0D"/>
              </a:buClr>
              <a:buSzPct val="100000"/>
              <a:buFont typeface="Roboto"/>
              <a:buChar char="●"/>
            </a:pPr>
            <a:r>
              <a:rPr lang="en" sz="1200">
                <a:solidFill>
                  <a:srgbClr val="0D0D0D"/>
                </a:solidFill>
                <a:highlight>
                  <a:srgbClr val="FFFFFF"/>
                </a:highlight>
                <a:latin typeface="Roboto"/>
                <a:ea typeface="Roboto"/>
                <a:cs typeface="Roboto"/>
                <a:sym typeface="Roboto"/>
              </a:rPr>
              <a:t>Error handling mechanisms should be implemented to address parsing failures and notify users accordingly.</a:t>
            </a:r>
            <a:endParaRPr sz="1200">
              <a:solidFill>
                <a:srgbClr val="0D0D0D"/>
              </a:solidFill>
              <a:highlight>
                <a:srgbClr val="FFFFFF"/>
              </a:highlight>
              <a:latin typeface="Roboto"/>
              <a:ea typeface="Roboto"/>
              <a:cs typeface="Roboto"/>
              <a:sym typeface="Roboto"/>
            </a:endParaRPr>
          </a:p>
          <a:p>
            <a:pPr indent="-293370" lvl="0" marL="457200" rtl="0" algn="l">
              <a:spcBef>
                <a:spcPts val="0"/>
              </a:spcBef>
              <a:spcAft>
                <a:spcPts val="0"/>
              </a:spcAft>
              <a:buClr>
                <a:srgbClr val="0D0D0D"/>
              </a:buClr>
              <a:buSzPct val="100000"/>
              <a:buFont typeface="Roboto"/>
              <a:buChar char="●"/>
            </a:pPr>
            <a:r>
              <a:rPr lang="en" sz="1200">
                <a:solidFill>
                  <a:srgbClr val="0D0D0D"/>
                </a:solidFill>
                <a:highlight>
                  <a:srgbClr val="FFFFFF"/>
                </a:highlight>
                <a:latin typeface="Roboto"/>
                <a:ea typeface="Roboto"/>
                <a:cs typeface="Roboto"/>
                <a:sym typeface="Roboto"/>
              </a:rPr>
              <a:t>The parser should be efficient and capable of processing resumes in a reasonable time frame, even for large datasets.</a:t>
            </a:r>
            <a:endParaRPr sz="1200">
              <a:solidFill>
                <a:srgbClr val="0D0D0D"/>
              </a:solidFill>
              <a:highlight>
                <a:srgbClr val="FFFFFF"/>
              </a:highlight>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Deliverables</a:t>
            </a:r>
            <a:endParaRPr/>
          </a:p>
        </p:txBody>
      </p:sp>
      <p:sp>
        <p:nvSpPr>
          <p:cNvPr id="159" name="Google Shape;159;p18"/>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04800" lvl="0" marL="457200" rtl="0" algn="l">
              <a:spcBef>
                <a:spcPts val="150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Source code implementing the parser functionality, including regular expressions for contact information extraction and text extraction algorithms.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CSV file 'Contact_information.csv' containing the extracted contact information from the sample resumes.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Test resumes which you used to cover various scenarios for testing your code.</a:t>
            </a:r>
            <a:endParaRPr sz="1200">
              <a:solidFill>
                <a:srgbClr val="0D0D0D"/>
              </a:solidFill>
              <a:highlight>
                <a:srgbClr val="FFFFFF"/>
              </a:highlight>
              <a:latin typeface="Roboto"/>
              <a:ea typeface="Roboto"/>
              <a:cs typeface="Roboto"/>
              <a:sym typeface="Roboto"/>
            </a:endParaRPr>
          </a:p>
          <a:p>
            <a:pPr indent="0" lvl="0" marL="457200" rtl="0" algn="l">
              <a:spcBef>
                <a:spcPts val="1500"/>
              </a:spcBef>
              <a:spcAft>
                <a:spcPts val="0"/>
              </a:spcAft>
              <a:buNone/>
            </a:pPr>
            <a:r>
              <a:t/>
            </a:r>
            <a:endParaRPr sz="1200">
              <a:solidFill>
                <a:srgbClr val="0D0D0D"/>
              </a:solidFill>
              <a:highlight>
                <a:srgbClr val="FFFFFF"/>
              </a:highlight>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Resume Parser Code explanation</a:t>
            </a:r>
            <a:endParaRPr/>
          </a:p>
        </p:txBody>
      </p:sp>
      <p:sp>
        <p:nvSpPr>
          <p:cNvPr id="165" name="Google Shape;165;p19"/>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rgbClr val="0D0D0D"/>
                </a:solidFill>
                <a:highlight>
                  <a:srgbClr val="FFFFFF"/>
                </a:highlight>
                <a:latin typeface="Roboto"/>
                <a:ea typeface="Roboto"/>
                <a:cs typeface="Roboto"/>
                <a:sym typeface="Roboto"/>
              </a:rPr>
              <a:t>Importing Libraries: The code starts by importing necessary libraries. </a:t>
            </a:r>
            <a:r>
              <a:rPr lang="en" sz="1150">
                <a:solidFill>
                  <a:srgbClr val="0D0D0D"/>
                </a:solidFill>
                <a:highlight>
                  <a:srgbClr val="FFFFFF"/>
                </a:highlight>
                <a:latin typeface="Courier New"/>
                <a:ea typeface="Courier New"/>
                <a:cs typeface="Courier New"/>
                <a:sym typeface="Courier New"/>
              </a:rPr>
              <a:t>streamlit</a:t>
            </a:r>
            <a:r>
              <a:rPr lang="en" sz="1400">
                <a:solidFill>
                  <a:srgbClr val="0D0D0D"/>
                </a:solidFill>
                <a:highlight>
                  <a:srgbClr val="FFFFFF"/>
                </a:highlight>
                <a:latin typeface="Roboto"/>
                <a:ea typeface="Roboto"/>
                <a:cs typeface="Roboto"/>
                <a:sym typeface="Roboto"/>
              </a:rPr>
              <a:t> is used for creating the user interface, while </a:t>
            </a:r>
            <a:r>
              <a:rPr lang="en" sz="1150">
                <a:solidFill>
                  <a:srgbClr val="0D0D0D"/>
                </a:solidFill>
                <a:highlight>
                  <a:srgbClr val="FFFFFF"/>
                </a:highlight>
                <a:latin typeface="Courier New"/>
                <a:ea typeface="Courier New"/>
                <a:cs typeface="Courier New"/>
                <a:sym typeface="Courier New"/>
              </a:rPr>
              <a:t>PyPDF2</a:t>
            </a:r>
            <a:r>
              <a:rPr lang="en" sz="1400">
                <a:solidFill>
                  <a:srgbClr val="0D0D0D"/>
                </a:solidFill>
                <a:highlight>
                  <a:srgbClr val="FFFFFF"/>
                </a:highlight>
                <a:latin typeface="Roboto"/>
                <a:ea typeface="Roboto"/>
                <a:cs typeface="Roboto"/>
                <a:sym typeface="Roboto"/>
              </a:rPr>
              <a:t> and </a:t>
            </a:r>
            <a:r>
              <a:rPr lang="en" sz="1150">
                <a:solidFill>
                  <a:srgbClr val="0D0D0D"/>
                </a:solidFill>
                <a:highlight>
                  <a:srgbClr val="FFFFFF"/>
                </a:highlight>
                <a:latin typeface="Courier New"/>
                <a:ea typeface="Courier New"/>
                <a:cs typeface="Courier New"/>
                <a:sym typeface="Courier New"/>
              </a:rPr>
              <a:t>docx</a:t>
            </a:r>
            <a:r>
              <a:rPr lang="en" sz="1400">
                <a:solidFill>
                  <a:srgbClr val="0D0D0D"/>
                </a:solidFill>
                <a:highlight>
                  <a:srgbClr val="FFFFFF"/>
                </a:highlight>
                <a:latin typeface="Roboto"/>
                <a:ea typeface="Roboto"/>
                <a:cs typeface="Roboto"/>
                <a:sym typeface="Roboto"/>
              </a:rPr>
              <a:t> are used for parsing PDF and Word documents, respectively. </a:t>
            </a:r>
            <a:r>
              <a:rPr lang="en" sz="1150">
                <a:solidFill>
                  <a:srgbClr val="0D0D0D"/>
                </a:solidFill>
                <a:highlight>
                  <a:srgbClr val="FFFFFF"/>
                </a:highlight>
                <a:latin typeface="Courier New"/>
                <a:ea typeface="Courier New"/>
                <a:cs typeface="Courier New"/>
                <a:sym typeface="Courier New"/>
              </a:rPr>
              <a:t>os</a:t>
            </a:r>
            <a:r>
              <a:rPr lang="en" sz="1400">
                <a:solidFill>
                  <a:srgbClr val="0D0D0D"/>
                </a:solidFill>
                <a:highlight>
                  <a:srgbClr val="FFFFFF"/>
                </a:highlight>
                <a:latin typeface="Roboto"/>
                <a:ea typeface="Roboto"/>
                <a:cs typeface="Roboto"/>
                <a:sym typeface="Roboto"/>
              </a:rPr>
              <a:t>, </a:t>
            </a:r>
            <a:r>
              <a:rPr lang="en" sz="1150">
                <a:solidFill>
                  <a:srgbClr val="0D0D0D"/>
                </a:solidFill>
                <a:highlight>
                  <a:srgbClr val="FFFFFF"/>
                </a:highlight>
                <a:latin typeface="Courier New"/>
                <a:ea typeface="Courier New"/>
                <a:cs typeface="Courier New"/>
                <a:sym typeface="Courier New"/>
              </a:rPr>
              <a:t>io</a:t>
            </a:r>
            <a:r>
              <a:rPr lang="en" sz="1400">
                <a:solidFill>
                  <a:srgbClr val="0D0D0D"/>
                </a:solidFill>
                <a:highlight>
                  <a:srgbClr val="FFFFFF"/>
                </a:highlight>
                <a:latin typeface="Roboto"/>
                <a:ea typeface="Roboto"/>
                <a:cs typeface="Roboto"/>
                <a:sym typeface="Roboto"/>
              </a:rPr>
              <a:t>, and </a:t>
            </a:r>
            <a:r>
              <a:rPr lang="en" sz="1150">
                <a:solidFill>
                  <a:srgbClr val="0D0D0D"/>
                </a:solidFill>
                <a:highlight>
                  <a:srgbClr val="FFFFFF"/>
                </a:highlight>
                <a:latin typeface="Courier New"/>
                <a:ea typeface="Courier New"/>
                <a:cs typeface="Courier New"/>
                <a:sym typeface="Courier New"/>
              </a:rPr>
              <a:t>re</a:t>
            </a:r>
            <a:r>
              <a:rPr lang="en" sz="1400">
                <a:solidFill>
                  <a:srgbClr val="0D0D0D"/>
                </a:solidFill>
                <a:highlight>
                  <a:srgbClr val="FFFFFF"/>
                </a:highlight>
                <a:latin typeface="Roboto"/>
                <a:ea typeface="Roboto"/>
                <a:cs typeface="Roboto"/>
                <a:sym typeface="Roboto"/>
              </a:rPr>
              <a:t> are standard Python libraries for file operations, input/output, and regular expressions.</a:t>
            </a:r>
            <a:endParaRPr sz="1400">
              <a:solidFill>
                <a:srgbClr val="0D0D0D"/>
              </a:solidFill>
              <a:highlight>
                <a:srgbClr val="FFFFFF"/>
              </a:highlight>
              <a:latin typeface="Roboto"/>
              <a:ea typeface="Roboto"/>
              <a:cs typeface="Roboto"/>
              <a:sym typeface="Roboto"/>
            </a:endParaRPr>
          </a:p>
          <a:p>
            <a:pPr indent="0" lvl="0" marL="0" rtl="0" algn="l">
              <a:spcBef>
                <a:spcPts val="1200"/>
              </a:spcBef>
              <a:spcAft>
                <a:spcPts val="0"/>
              </a:spcAft>
              <a:buNone/>
            </a:pPr>
            <a:r>
              <a:rPr lang="en" sz="1400">
                <a:solidFill>
                  <a:srgbClr val="0D0D0D"/>
                </a:solidFill>
                <a:highlight>
                  <a:srgbClr val="FFFFFF"/>
                </a:highlight>
                <a:latin typeface="Roboto"/>
                <a:ea typeface="Roboto"/>
                <a:cs typeface="Roboto"/>
                <a:sym typeface="Roboto"/>
              </a:rPr>
              <a:t>ResumeParser Class: This class encapsulates the functionality for extracting text from PDF and Word documents, as well as extracting contact information (phone numbers and email addresses) from the extracted text.</a:t>
            </a:r>
            <a:endParaRPr sz="1400">
              <a:solidFill>
                <a:srgbClr val="0D0D0D"/>
              </a:solidFill>
              <a:highlight>
                <a:srgbClr val="FFFFFF"/>
              </a:highlight>
              <a:latin typeface="Roboto"/>
              <a:ea typeface="Roboto"/>
              <a:cs typeface="Roboto"/>
              <a:sym typeface="Roboto"/>
            </a:endParaRPr>
          </a:p>
          <a:p>
            <a:pPr indent="0" lvl="0" marL="0" rtl="0" algn="l">
              <a:spcBef>
                <a:spcPts val="1200"/>
              </a:spcBef>
              <a:spcAft>
                <a:spcPts val="1200"/>
              </a:spcAft>
              <a:buNone/>
            </a:pPr>
            <a:r>
              <a:t/>
            </a:r>
            <a:endParaRPr sz="1200">
              <a:solidFill>
                <a:srgbClr val="0D0D0D"/>
              </a:solidFill>
              <a:highlight>
                <a:srgbClr val="FFFFFF"/>
              </a:highlight>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Cont..</a:t>
            </a:r>
            <a:endParaRPr/>
          </a:p>
        </p:txBody>
      </p:sp>
      <p:sp>
        <p:nvSpPr>
          <p:cNvPr id="171" name="Google Shape;171;p20"/>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228600" lvl="0" marL="457200" rtl="0" algn="l">
              <a:spcBef>
                <a:spcPts val="1500"/>
              </a:spcBef>
              <a:spcAft>
                <a:spcPts val="0"/>
              </a:spcAft>
              <a:buClr>
                <a:srgbClr val="0D0D0D"/>
              </a:buClr>
              <a:buSzPts val="1200"/>
              <a:buFont typeface="Roboto"/>
              <a:buNone/>
            </a:pPr>
            <a:r>
              <a:rPr lang="en" sz="1250">
                <a:solidFill>
                  <a:srgbClr val="0D0D0D"/>
                </a:solidFill>
                <a:highlight>
                  <a:srgbClr val="FFFFFF"/>
                </a:highlight>
                <a:latin typeface="Courier New"/>
                <a:ea typeface="Courier New"/>
                <a:cs typeface="Courier New"/>
                <a:sym typeface="Courier New"/>
              </a:rPr>
              <a:t>extract_text_from_pdf</a:t>
            </a:r>
            <a:r>
              <a:rPr lang="en" sz="1400">
                <a:solidFill>
                  <a:srgbClr val="0D0D0D"/>
                </a:solidFill>
                <a:highlight>
                  <a:srgbClr val="FFFFFF"/>
                </a:highlight>
                <a:latin typeface="Roboto"/>
                <a:ea typeface="Roboto"/>
                <a:cs typeface="Roboto"/>
                <a:sym typeface="Roboto"/>
              </a:rPr>
              <a:t> Method: This method takes the content of a PDF file and extracts text from it using PyPDF2 library. It returns the extracted text.</a:t>
            </a:r>
            <a:endParaRPr sz="1400">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ts val="1200"/>
              <a:buFont typeface="Roboto"/>
              <a:buNone/>
            </a:pPr>
            <a:r>
              <a:rPr lang="en" sz="1250">
                <a:solidFill>
                  <a:srgbClr val="0D0D0D"/>
                </a:solidFill>
                <a:highlight>
                  <a:srgbClr val="FFFFFF"/>
                </a:highlight>
                <a:latin typeface="Courier New"/>
                <a:ea typeface="Courier New"/>
                <a:cs typeface="Courier New"/>
                <a:sym typeface="Courier New"/>
              </a:rPr>
              <a:t>extract_text_from_docx</a:t>
            </a:r>
            <a:r>
              <a:rPr lang="en" sz="1400">
                <a:solidFill>
                  <a:srgbClr val="0D0D0D"/>
                </a:solidFill>
                <a:highlight>
                  <a:srgbClr val="FFFFFF"/>
                </a:highlight>
                <a:latin typeface="Roboto"/>
                <a:ea typeface="Roboto"/>
                <a:cs typeface="Roboto"/>
                <a:sym typeface="Roboto"/>
              </a:rPr>
              <a:t> Method: Similar to the previous method, this one extracts text from a DOCX file using the </a:t>
            </a:r>
            <a:r>
              <a:rPr lang="en" sz="1250">
                <a:solidFill>
                  <a:srgbClr val="0D0D0D"/>
                </a:solidFill>
                <a:highlight>
                  <a:srgbClr val="FFFFFF"/>
                </a:highlight>
                <a:latin typeface="Courier New"/>
                <a:ea typeface="Courier New"/>
                <a:cs typeface="Courier New"/>
                <a:sym typeface="Courier New"/>
              </a:rPr>
              <a:t>docx</a:t>
            </a:r>
            <a:r>
              <a:rPr lang="en" sz="1400">
                <a:solidFill>
                  <a:srgbClr val="0D0D0D"/>
                </a:solidFill>
                <a:highlight>
                  <a:srgbClr val="FFFFFF"/>
                </a:highlight>
                <a:latin typeface="Roboto"/>
                <a:ea typeface="Roboto"/>
                <a:cs typeface="Roboto"/>
                <a:sym typeface="Roboto"/>
              </a:rPr>
              <a:t> library.</a:t>
            </a:r>
            <a:endParaRPr sz="1400">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ts val="1200"/>
              <a:buFont typeface="Roboto"/>
              <a:buNone/>
            </a:pPr>
            <a:r>
              <a:rPr lang="en" sz="1250">
                <a:solidFill>
                  <a:srgbClr val="0D0D0D"/>
                </a:solidFill>
                <a:highlight>
                  <a:srgbClr val="FFFFFF"/>
                </a:highlight>
                <a:latin typeface="Courier New"/>
                <a:ea typeface="Courier New"/>
                <a:cs typeface="Courier New"/>
                <a:sym typeface="Courier New"/>
              </a:rPr>
              <a:t>extract_contact_info</a:t>
            </a:r>
            <a:r>
              <a:rPr lang="en" sz="1400">
                <a:solidFill>
                  <a:srgbClr val="0D0D0D"/>
                </a:solidFill>
                <a:highlight>
                  <a:srgbClr val="FFFFFF"/>
                </a:highlight>
                <a:latin typeface="Roboto"/>
                <a:ea typeface="Roboto"/>
                <a:cs typeface="Roboto"/>
                <a:sym typeface="Roboto"/>
              </a:rPr>
              <a:t> Method: This method takes the extracted text as input and uses regular expressions to find phone numbers and email addresses. It returns lists of phone numbers and email addresses found in the text.</a:t>
            </a:r>
            <a:endParaRPr sz="1400">
              <a:solidFill>
                <a:srgbClr val="0D0D0D"/>
              </a:solidFill>
              <a:highlight>
                <a:srgbClr val="FFFFFF"/>
              </a:highlight>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Cont..</a:t>
            </a:r>
            <a:endParaRPr/>
          </a:p>
        </p:txBody>
      </p:sp>
      <p:sp>
        <p:nvSpPr>
          <p:cNvPr id="177" name="Google Shape;177;p21"/>
          <p:cNvSpPr txBox="1"/>
          <p:nvPr>
            <p:ph idx="1" type="body"/>
          </p:nvPr>
        </p:nvSpPr>
        <p:spPr>
          <a:xfrm>
            <a:off x="819150" y="1990725"/>
            <a:ext cx="7505700" cy="2448000"/>
          </a:xfrm>
          <a:prstGeom prst="rect">
            <a:avLst/>
          </a:prstGeom>
        </p:spPr>
        <p:txBody>
          <a:bodyPr anchorCtr="0" anchor="t" bIns="91425" lIns="91425" spcFirstLastPara="1" rIns="91425" wrap="square" tIns="91425">
            <a:normAutofit lnSpcReduction="10000"/>
          </a:bodyPr>
          <a:lstStyle/>
          <a:p>
            <a:pPr indent="-228600" lvl="0" marL="457200" rtl="0" algn="l">
              <a:spcBef>
                <a:spcPts val="1500"/>
              </a:spcBef>
              <a:spcAft>
                <a:spcPts val="0"/>
              </a:spcAft>
              <a:buClr>
                <a:srgbClr val="0D0D0D"/>
              </a:buClr>
              <a:buSzPts val="1200"/>
              <a:buFont typeface="Roboto"/>
              <a:buNone/>
            </a:pPr>
            <a:r>
              <a:rPr lang="en" sz="1250">
                <a:solidFill>
                  <a:srgbClr val="0D0D0D"/>
                </a:solidFill>
                <a:highlight>
                  <a:srgbClr val="FFFFFF"/>
                </a:highlight>
                <a:latin typeface="Courier New"/>
                <a:ea typeface="Courier New"/>
                <a:cs typeface="Courier New"/>
                <a:sym typeface="Courier New"/>
              </a:rPr>
              <a:t>main</a:t>
            </a:r>
            <a:r>
              <a:rPr lang="en" sz="1400">
                <a:solidFill>
                  <a:srgbClr val="0D0D0D"/>
                </a:solidFill>
                <a:highlight>
                  <a:srgbClr val="FFFFFF"/>
                </a:highlight>
                <a:latin typeface="Roboto"/>
                <a:ea typeface="Roboto"/>
                <a:cs typeface="Roboto"/>
                <a:sym typeface="Roboto"/>
              </a:rPr>
              <a:t> Function: This function is the entry point of the application. It creates the user interface using Streamlit.</a:t>
            </a:r>
            <a:endParaRPr sz="1400">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ts val="1400"/>
              <a:buFont typeface="Roboto"/>
              <a:buNone/>
            </a:pPr>
            <a:r>
              <a:rPr lang="en" sz="1400">
                <a:solidFill>
                  <a:srgbClr val="0D0D0D"/>
                </a:solidFill>
                <a:highlight>
                  <a:srgbClr val="FFFFFF"/>
                </a:highlight>
                <a:latin typeface="Roboto"/>
                <a:ea typeface="Roboto"/>
                <a:cs typeface="Roboto"/>
                <a:sym typeface="Roboto"/>
              </a:rPr>
              <a:t>File Upload Section: This section allows users to upload a resume file (either PDF or DOCX).</a:t>
            </a:r>
            <a:endParaRPr sz="1400">
              <a:solidFill>
                <a:srgbClr val="0D0D0D"/>
              </a:solidFill>
              <a:highlight>
                <a:srgbClr val="FFFFFF"/>
              </a:highlight>
              <a:latin typeface="Roboto"/>
              <a:ea typeface="Roboto"/>
              <a:cs typeface="Roboto"/>
              <a:sym typeface="Roboto"/>
            </a:endParaRPr>
          </a:p>
          <a:p>
            <a:pPr indent="-228600" lvl="0" marL="457200" rtl="0" algn="l">
              <a:spcBef>
                <a:spcPts val="0"/>
              </a:spcBef>
              <a:spcAft>
                <a:spcPts val="0"/>
              </a:spcAft>
              <a:buClr>
                <a:srgbClr val="0D0D0D"/>
              </a:buClr>
              <a:buSzPts val="1200"/>
              <a:buFont typeface="Roboto"/>
              <a:buNone/>
            </a:pPr>
            <a:r>
              <a:rPr lang="en" sz="1400">
                <a:solidFill>
                  <a:srgbClr val="0D0D0D"/>
                </a:solidFill>
                <a:highlight>
                  <a:srgbClr val="FFFFFF"/>
                </a:highlight>
                <a:latin typeface="Roboto"/>
                <a:ea typeface="Roboto"/>
                <a:cs typeface="Roboto"/>
                <a:sym typeface="Roboto"/>
              </a:rPr>
              <a:t>Parsing and Extraction: Depending on the file type (PDF or DOCX), the appropriate method from the </a:t>
            </a:r>
            <a:r>
              <a:rPr lang="en" sz="1250">
                <a:solidFill>
                  <a:srgbClr val="0D0D0D"/>
                </a:solidFill>
                <a:highlight>
                  <a:srgbClr val="FFFFFF"/>
                </a:highlight>
                <a:latin typeface="Courier New"/>
                <a:ea typeface="Courier New"/>
                <a:cs typeface="Courier New"/>
                <a:sym typeface="Courier New"/>
              </a:rPr>
              <a:t>ResumeParser</a:t>
            </a:r>
            <a:r>
              <a:rPr lang="en" sz="1400">
                <a:solidFill>
                  <a:srgbClr val="0D0D0D"/>
                </a:solidFill>
                <a:highlight>
                  <a:srgbClr val="FFFFFF"/>
                </a:highlight>
                <a:latin typeface="Roboto"/>
                <a:ea typeface="Roboto"/>
                <a:cs typeface="Roboto"/>
                <a:sym typeface="Roboto"/>
              </a:rPr>
              <a:t> class is called to extract text from the file. Then, the extracted text is passed to the </a:t>
            </a:r>
            <a:r>
              <a:rPr lang="en" sz="1250">
                <a:solidFill>
                  <a:srgbClr val="0D0D0D"/>
                </a:solidFill>
                <a:highlight>
                  <a:srgbClr val="FFFFFF"/>
                </a:highlight>
                <a:latin typeface="Courier New"/>
                <a:ea typeface="Courier New"/>
                <a:cs typeface="Courier New"/>
                <a:sym typeface="Courier New"/>
              </a:rPr>
              <a:t>extract_contact_info</a:t>
            </a:r>
            <a:r>
              <a:rPr lang="en" sz="1400">
                <a:solidFill>
                  <a:srgbClr val="0D0D0D"/>
                </a:solidFill>
                <a:highlight>
                  <a:srgbClr val="FFFFFF"/>
                </a:highlight>
                <a:latin typeface="Roboto"/>
                <a:ea typeface="Roboto"/>
                <a:cs typeface="Roboto"/>
                <a:sym typeface="Roboto"/>
              </a:rPr>
              <a:t> method to extract contact information.</a:t>
            </a:r>
            <a:endParaRPr sz="1400">
              <a:solidFill>
                <a:srgbClr val="0D0D0D"/>
              </a:solidFill>
              <a:highlight>
                <a:srgbClr val="FFFFFF"/>
              </a:highlight>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